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Cabin"/>
      <p:regular r:id="rId38"/>
      <p:bold r:id="rId39"/>
      <p:italic r:id="rId40"/>
      <p:boldItalic r:id="rId41"/>
    </p:embeddedFont>
    <p:embeddedFont>
      <p:font typeface="Alfa Slab On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20" Type="http://schemas.openxmlformats.org/officeDocument/2006/relationships/slide" Target="slides/slide16.xml"/><Relationship Id="rId42" Type="http://schemas.openxmlformats.org/officeDocument/2006/relationships/font" Target="fonts/AlfaSlabOne-regular.fntdata"/><Relationship Id="rId41" Type="http://schemas.openxmlformats.org/officeDocument/2006/relationships/font" Target="fonts/Cabin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roximaNova-bold.fntdata"/><Relationship Id="rId12" Type="http://schemas.openxmlformats.org/officeDocument/2006/relationships/slide" Target="slides/slide8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1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10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3.xml"/><Relationship Id="rId39" Type="http://schemas.openxmlformats.org/officeDocument/2006/relationships/font" Target="fonts/Cabin-bold.fntdata"/><Relationship Id="rId16" Type="http://schemas.openxmlformats.org/officeDocument/2006/relationships/slide" Target="slides/slide12.xml"/><Relationship Id="rId38" Type="http://schemas.openxmlformats.org/officeDocument/2006/relationships/font" Target="fonts/Cabi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0ce28335e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0ce2833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0ce28335e_0_2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0ce28335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ce28335e_0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ce2833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0ce28335e_0_3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0ce28335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36010152_2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36010152_2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36010152_2_3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36010152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536010152_2_3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536010152_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536010152_2_38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536010152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0ce28335e_0_3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0ce28335e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36010152_2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36010152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0ce28335e_0_3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0ce28335e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6b2f4cc94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6b2f4cc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0ce28335e_0_3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0ce28335e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36010152_2_1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36010152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536010152_2_2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536010152_2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536010152_2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536010152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536010152_2_1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536010152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536010152_2_3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536010152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536010152_2_3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536010152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536010152_2_3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536010152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536010152_2_3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536010152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536010152_2_2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536010152_2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0ce28335e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0ce2833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536010152_2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5360101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ce28335e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ce2833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ce28335e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ce28335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ce28335e_0_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ce28335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0ce28335e_0_1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0ce2833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0ce28335e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0ce28335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hyperlink" Target="https://www.nature.com/articles/nprot.2016.148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raw937/FABI_workshop" TargetMode="External"/><Relationship Id="rId4" Type="http://schemas.openxmlformats.org/officeDocument/2006/relationships/hyperlink" Target="https://github.com/raw937/FABI_workshop/blob/master/bin/Bash_tutorial.md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raw937/FABI_workshop/blob/master/bin/grep_tutorial.md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github.com/raw937/FABI_workshop/edit/master/bin/git%20tutorial.md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raw937/FABI_workshop/blob/master/bin/ggplot_tutorial.Rmd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hyperlink" Target="https://journals.plos.org/ploscompbiol/article?id=10.1371/journal.pcbi.100042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joey711.github.io/phyloseq-demo/Restroom-Biogeography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3.jp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nature.com/articles/nprot.2016.148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hyperlink" Target="https://www.nature.com/articles/nprot.2016.148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91050" y="4635875"/>
            <a:ext cx="65619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			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				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17108" r="0" t="7715"/>
          <a:stretch/>
        </p:blipFill>
        <p:spPr>
          <a:xfrm>
            <a:off x="511224" y="576575"/>
            <a:ext cx="4720624" cy="45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300" y="815575"/>
            <a:ext cx="4932350" cy="404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0" y="0"/>
            <a:ext cx="666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ctr"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365700" y="4253725"/>
            <a:ext cx="740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>
                <a:solidFill>
                  <a:schemeClr val="accent4"/>
                </a:solidFill>
              </a:rPr>
              <a:t>Dr. Richard Allen White III			 			Washington State University 							FABI Workshop - Oct 21, 2018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00" y="447550"/>
            <a:ext cx="5295250" cy="60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1408250" y="76200"/>
            <a:ext cx="583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S</a:t>
            </a: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equencing technologies</a:t>
            </a:r>
            <a:endParaRPr b="1" sz="2600"/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5985550"/>
            <a:ext cx="4882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White III et al., 2016. Nature Protocols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https://www.nature.com/articles/nprot.2016.148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-50733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genome sequenced</a:t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0" y="784325"/>
            <a:ext cx="9234900" cy="51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1972 - First gene to be sequenced was MS2 coat protein (510 bp)				1976 - First RNA genome sequenced was Bacteriophage MS2  (3.56 kb)		1977 - First DNA genome sequenced was Bacteriophage phiX174 (5.38 kb)	1979 - First plasmid to be sequenced was pBR322 (4.3 kb)					1984 - First mammalian DNA virus sequenced was Epstein-Barr virus (172 kb)	1992 - First chromosome sequenced was Yeast chromosome III (315 kb)		1995 - First cellular genome sequenced was </a:t>
            </a:r>
            <a:r>
              <a:rPr i="1" lang="en" sz="2000"/>
              <a:t>Hemophilus influenzae </a:t>
            </a:r>
            <a:r>
              <a:rPr lang="en" sz="2000"/>
              <a:t>(1.8 Mb)	1995 - First archaeal genome sequenced was </a:t>
            </a:r>
            <a:r>
              <a:rPr i="1" lang="en" sz="2000"/>
              <a:t>Methanococcus jannaschii</a:t>
            </a:r>
            <a:r>
              <a:rPr lang="en" sz="2000"/>
              <a:t> (1.7 Mb) 1996 - First eukaryotic genome sequenced was </a:t>
            </a:r>
            <a:r>
              <a:rPr i="1" lang="en" sz="2000"/>
              <a:t>Saccharomyces cerevisiae</a:t>
            </a:r>
            <a:r>
              <a:rPr lang="en" sz="2000"/>
              <a:t> </a:t>
            </a:r>
            <a:r>
              <a:rPr lang="en" sz="1400"/>
              <a:t>(12 MB) </a:t>
            </a:r>
            <a:r>
              <a:rPr lang="en" sz="2000"/>
              <a:t>1998 - First multicellular organism sequenced was </a:t>
            </a:r>
            <a:r>
              <a:rPr i="1" lang="en" sz="2000"/>
              <a:t>Ceanorhabditis elegans</a:t>
            </a:r>
            <a:r>
              <a:rPr lang="en" sz="2000"/>
              <a:t> </a:t>
            </a:r>
            <a:r>
              <a:rPr lang="en" sz="1400"/>
              <a:t>(97 Mb) </a:t>
            </a:r>
            <a:r>
              <a:rPr lang="en" sz="2000"/>
              <a:t>2000 - First plant genome sequenced was </a:t>
            </a:r>
            <a:r>
              <a:rPr i="1" lang="en" sz="2000"/>
              <a:t>Arabidopsis thaliana</a:t>
            </a:r>
            <a:r>
              <a:rPr lang="en" sz="2000"/>
              <a:t> (125 Mb)		2001 - First mammalian draft genome </a:t>
            </a:r>
            <a:r>
              <a:rPr i="1" lang="en" sz="2000"/>
              <a:t>Homo sapiens</a:t>
            </a:r>
            <a:r>
              <a:rPr lang="en" sz="2000"/>
              <a:t> (3.3 Gb)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Super bonus -&gt; Who sequenced the first cellular genome?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215250" y="53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 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263450" y="6685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*.fna, .fasta, .fa 	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*.faa				?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*.gff		 		?</a:t>
            </a:r>
            <a:endParaRPr i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*.gbk				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*.fq or fastq		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 *.gtf				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Read vs. sequence?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Contig?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kmer?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15250" y="53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Unix?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63450" y="6685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multi-task and multi-user Operating System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Developed in 1969 at AT&amp;T’s Bell Labs by: 			Ken Thompson (Unix)											 Dennis Ritchie (C) 											Douglas Mcllroy (Pipes) 											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Some other variants: System V, Solaris, SCO Unix, SunOS, 4.4BSD, FreeBSD, NetBSD, OpenBSD, BSDI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215250" y="53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Linux?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63450" y="6685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 clone of Unix 										Developed in 1991 by Linus Torvalds, a Finnish graduate student 										Inspired by and replacement of Minix 				Linus' Minix became Linux 							Consist of :													Linux Kernel 													GNU (GNU is Not Unix) Software 			Software Package management 					Others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215250" y="53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Linux?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263450" y="668525"/>
            <a:ext cx="4575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Originally developed for 32-bit x86-based PC Ported to other architectures, eg. 			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-&gt; Alpha, VAX, PowerPC, IBM S/390, MIPS, IA-64 PS2, TiVo, cellphones, watches, Nokia N810, NDS, routers, NAS, GPS, …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625" y="553017"/>
            <a:ext cx="3935184" cy="5096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215250" y="532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Linux?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263450" y="668525"/>
            <a:ext cx="88323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&gt; 300 Linux Distributions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Ubuntu (</a:t>
            </a:r>
            <a:r>
              <a:rPr b="1" lang="en" sz="3000"/>
              <a:t>Best for newbies, my fav, South African!</a:t>
            </a:r>
            <a:r>
              <a:rPr lang="en" sz="3000"/>
              <a:t>)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Slackware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Redhat RHEL (commercially support)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Fedora (free)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CentOS (free RHEL, based in England)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Debian (one of the few called GNU/Linux) 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Knoppix (first LiveCD distro.) …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311700" y="168142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Terminal for Unix/Bash</a:t>
            </a:r>
            <a:endParaRPr sz="48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311700" y="7939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Mac: Terminal</a:t>
            </a:r>
            <a:endParaRPr sz="3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Windows: PUTTY</a:t>
            </a:r>
            <a:endParaRPr sz="3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Chrome: Secure Shell (extension; runs command line in your browser! How cool is that?)</a:t>
            </a:r>
            <a:endParaRPr sz="30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476" y="3097179"/>
            <a:ext cx="4221375" cy="3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Unix/Bash tutorial </a:t>
            </a:r>
            <a:endParaRPr/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&gt;&gt;Master page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https://github.com/raw937/FABI_workshop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4"/>
              </a:rPr>
              <a:t>https://github.com/raw937/FABI_workshop/blob/master/bin/Bash_tutorial.md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15250" y="724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review 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215250" y="83600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cd			?			tar			?			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pwd		?			scp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mkdir		?			rm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head		?			rm -r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tail			?			echo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more		?			|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less			?			&gt;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mv			?			&lt;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touch		?			</a:t>
            </a:r>
            <a:r>
              <a:rPr b="1" lang="en" sz="2000"/>
              <a:t>&gt;&gt;			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cp			?			cat			?</a:t>
            </a:r>
            <a:endParaRPr b="1" sz="2000"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536624"/>
            <a:ext cx="8520600" cy="3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Brief introduction of me and my research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Learn about ‘Omics,’ technology terms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Introduction to multiomics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History of genome sequencing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Introduction to sequencing technologies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Unix/Linux </a:t>
            </a:r>
            <a:r>
              <a:rPr lang="en" sz="2400"/>
              <a:t>command line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Grep -&gt; text wrangling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Github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 intro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R ggplot2 intro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Unix/Bash</a:t>
            </a:r>
            <a:r>
              <a:rPr lang="en"/>
              <a:t> - check point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Make a folder with your name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Make two files in as .txt (labeled 1 and 2)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Write your name in file 1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Write your name in file 2 with _a at the end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Combine those two files to a new file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Copy the whole folder of your name with a new name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52" name="Google Shape;252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147725" y="1110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Grep “the hand of the gods”</a:t>
            </a:r>
            <a:endParaRPr/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234525" y="10061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hlinkClick r:id="rId3"/>
              </a:rPr>
              <a:t>https://github.com/raw937/FABI_workshop/blob/master/bin/grep_tutorial.md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147725" y="1110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Grep “the hand of the gods”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234525" y="10061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https://www.ncbi.nlm.nih.gov/Traces/wgs/?val=ATCL01#contigs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 rotWithShape="1">
          <a:blip r:embed="rId5">
            <a:alphaModFix/>
          </a:blip>
          <a:srcRect b="0" l="3079" r="3041" t="13562"/>
          <a:stretch/>
        </p:blipFill>
        <p:spPr>
          <a:xfrm>
            <a:off x="279725" y="1398600"/>
            <a:ext cx="8584550" cy="444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147725" y="1110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Grep “the hand of the gods”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179700" y="10832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5">
            <a:alphaModFix/>
          </a:blip>
          <a:srcRect b="53618" l="3079" r="3041" t="13563"/>
          <a:stretch/>
        </p:blipFill>
        <p:spPr>
          <a:xfrm>
            <a:off x="115750" y="771650"/>
            <a:ext cx="8584550" cy="16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/>
        </p:nvSpPr>
        <p:spPr>
          <a:xfrm>
            <a:off x="179700" y="2575400"/>
            <a:ext cx="814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Download fasta file	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Unzip the file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Rename file to “.fasta”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Give me the number of lines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Tell me the size of the file in bytes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Count the number of sequences using a command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Export all the headers into a new “.txt” file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tutorial 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Make an account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Follow </a:t>
            </a:r>
            <a:r>
              <a:rPr lang="en" sz="3000"/>
              <a:t>tutorial</a:t>
            </a:r>
            <a:r>
              <a:rPr lang="en" sz="3000"/>
              <a:t> on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4"/>
              </a:rPr>
              <a:t>https://github.com/raw937/FABI_workshop/edit/master/bin/git%20tutorial.md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11700" y="3647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R, Rstudio and Rnotebooks</a:t>
            </a:r>
            <a:endParaRPr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3372" r="0" t="5087"/>
          <a:stretch/>
        </p:blipFill>
        <p:spPr>
          <a:xfrm>
            <a:off x="228307" y="2302800"/>
            <a:ext cx="8244144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239025" y="1029900"/>
            <a:ext cx="88323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Rstudio</a:t>
            </a: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https://www.rstudio.com/products/rstudio/download/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R, Rstudio and Rnotebooks</a:t>
            </a:r>
            <a:endParaRPr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369575" y="12954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AutoNum type="arabicPeriod"/>
            </a:pPr>
            <a:r>
              <a:rPr lang="en"/>
              <a:t>Try executing this chunk by clicking the *Run* button within the chunk or by placing your cursor inside it and pressing *Ctrl+Shift+Enter*.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/>
              <a:t>Add a new chunk by clicking the *Insert Chunk* button on the toolbar or by pressing *Ctrl+Alt+I*.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/>
              <a:t>When you save the notebook, an HTML file containing the code and output will be saved alongside it (click the *Preview* button or press *Ctrl+Shift+K* to preview the HTML file).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"/>
              <a:t>The preview shows you a rendered HTML copy of the contents of the editor. Consequently, unlike *Knit*, *Preview* does not run any R code chunks. Instead, the output of the chunk when it was last run in the editor is displayed.</a:t>
            </a:r>
            <a:endParaRPr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R, Rstudio and Rnotebooks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369575" y="12954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https://github.com/raw937/FABI_workshop/blob/master/bin/ggplot_tutorial.Rmd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VIEW ON SCREEN (HTML)</a:t>
            </a:r>
            <a:endParaRPr sz="3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.</a:t>
            </a:r>
            <a:endParaRPr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311700" y="197892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 research</a:t>
            </a:r>
            <a:endParaRPr/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61400"/>
            <a:ext cx="8706411" cy="486075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0" y="6159750"/>
            <a:ext cx="6105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Noble, 2009 				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     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https://journals.plos.org/ploscompbiol/article?id=10.1371/journal.pcbi.1000424</a:t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</a:t>
            </a:r>
            <a:r>
              <a:rPr lang="en"/>
              <a:t> research</a:t>
            </a:r>
            <a:endParaRPr/>
          </a:p>
        </p:txBody>
      </p:sp>
      <p:sp>
        <p:nvSpPr>
          <p:cNvPr id="332" name="Google Shape;332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hlinkClick r:id="rId3"/>
              </a:rPr>
              <a:t>http://joey711.github.io/phyloseq-demo/Restroom-Biogeography.html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93375"/>
            <a:ext cx="4407950" cy="217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751350"/>
            <a:ext cx="4407950" cy="34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0" y="0"/>
            <a:ext cx="8280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7950" y="4145425"/>
            <a:ext cx="4736050" cy="20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7950" y="593375"/>
            <a:ext cx="4736050" cy="36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0" y="-57875"/>
            <a:ext cx="5796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Introduction</a:t>
            </a: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 - Dr. RAWIII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450" y="1044800"/>
            <a:ext cx="9144000" cy="425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0" y="-57875"/>
            <a:ext cx="5796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Introduction - Dr. RAWIII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28600" y="0"/>
            <a:ext cx="8280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117675" y="4821850"/>
            <a:ext cx="4942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45400" y="4982700"/>
            <a:ext cx="4882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III et al., 2016. Nature Protocols					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https://www.nature.com/articles/nprot.2016.148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25" y="1038225"/>
            <a:ext cx="8820150" cy="40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0" y="0"/>
            <a:ext cx="5796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Research - Dr. RAWIII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28600" y="0"/>
            <a:ext cx="8280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5" y="5961516"/>
            <a:ext cx="27241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25" y="541138"/>
            <a:ext cx="8875548" cy="5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25" y="6080540"/>
            <a:ext cx="3285056" cy="23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88225" y="6054825"/>
            <a:ext cx="612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https://www.sciencedirect.com/science/article/pii/S2452219817300666</a:t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0" y="-152400"/>
            <a:ext cx="5796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Research - Dr. RAWIII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0" y="6033025"/>
            <a:ext cx="61266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https://www.sciencedirect.com/science/article/pii/S2452219817300459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50" y="679775"/>
            <a:ext cx="8221100" cy="56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38" y="5924425"/>
            <a:ext cx="444817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274875" y="299000"/>
            <a:ext cx="8280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0" y="0"/>
            <a:ext cx="57969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Research - Dr. RAWIII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28975" y="0"/>
            <a:ext cx="8280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0" y="6033025"/>
            <a:ext cx="69015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White III et al., 2017	Rhizosphere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			  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 https://www.sciencedirect.com/science/article/pii/S2452219817300666#f0015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25" y="462550"/>
            <a:ext cx="5482599" cy="554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3173400" y="0"/>
            <a:ext cx="3000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Omics terms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5775"/>
            <a:ext cx="8383778" cy="51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43650" y="5880625"/>
            <a:ext cx="64110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White III et al., 2016. Nature Protocols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	</a:t>
            </a:r>
            <a:r>
              <a:rPr lang="en" sz="1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 to article:</a:t>
            </a:r>
            <a:r>
              <a:rPr lang="en" sz="12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https://www.nature.com/articles/nprot.2016.148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150" y="0"/>
            <a:ext cx="529751" cy="3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8908" y="0"/>
            <a:ext cx="1515091" cy="3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0" y="-57875"/>
            <a:ext cx="70992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A workflow of a multiomic study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